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e6bb7849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4e6bb784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6bb78490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4e6bb7849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e6bb78490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4e6bb784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e6bb78490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4e6bb7849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e6bb7849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e6bb7849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6bb78490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4e6bb7849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e6bb784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e6bb784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6bb78490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4e6bb7849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6bb78490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4e6bb784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CityHack 2019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Team 17 - ByteMe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05503" y="209505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000"/>
              <a:t>AI/ML Algorithms and Robo-Advising</a:t>
            </a:r>
            <a:endParaRPr b="1" sz="3000"/>
          </a:p>
        </p:txBody>
      </p:sp>
      <p:sp>
        <p:nvSpPr>
          <p:cNvPr id="136" name="Google Shape;136;p22"/>
          <p:cNvSpPr txBox="1"/>
          <p:nvPr/>
        </p:nvSpPr>
        <p:spPr>
          <a:xfrm>
            <a:off x="3590175" y="471150"/>
            <a:ext cx="5225700" cy="4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Machine Learning Algorithms for Portfolio Selection and Optimization</a:t>
            </a:r>
            <a:endParaRPr b="1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AutoNum type="arabicPeriod"/>
            </a:pP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Support Vector Machines (SVMs)</a:t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Recurrent</a:t>
            </a: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Neural Networks (</a:t>
            </a: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NNs)</a:t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ARIMA Model</a:t>
            </a:r>
            <a:endParaRPr sz="1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Robo-advising</a:t>
            </a:r>
            <a:endParaRPr b="1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Digital platforms that provide automated investment strategies and solutions.</a:t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Why now?</a:t>
            </a:r>
            <a:endParaRPr b="1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AutoNum type="arabicPeriod"/>
            </a:pP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Low-cost and more efficient</a:t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Roboto"/>
              <a:buAutoNum type="arabicPeriod"/>
            </a:pPr>
            <a:r>
              <a:rPr b="0" i="0" lang="en" sz="18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Personalized and user-friendly</a:t>
            </a:r>
            <a:endParaRPr b="0" i="0" sz="18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Business Model</a:t>
            </a:r>
            <a:endParaRPr b="1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71900" y="1919075"/>
            <a:ext cx="83778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Free for university students (with a valid .edu address)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Subscription-based model (based on AUM)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Affiliate Marketing</a:t>
            </a:r>
            <a:endParaRPr sz="2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175" y="3735050"/>
            <a:ext cx="1296600" cy="131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000" y="3933693"/>
            <a:ext cx="2474275" cy="9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5" y="3974723"/>
            <a:ext cx="2001025" cy="8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Go-To-Market Strategy</a:t>
            </a:r>
            <a:endParaRPr b="1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71900" y="1717725"/>
            <a:ext cx="83778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iOS/Android platform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Target university students (18-24y demographic i.e. Millennials) across 7 UGC-funded universities (~100,000 students)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Referral Program to attract more students to join the platform. </a:t>
            </a:r>
            <a:endParaRPr sz="2400">
              <a:solidFill>
                <a:srgbClr val="99999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71900" y="7204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Team</a:t>
            </a:r>
            <a:endParaRPr b="1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0" y="1764900"/>
            <a:ext cx="1357800" cy="135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950" y="3692000"/>
            <a:ext cx="1357800" cy="135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950" y="1764750"/>
            <a:ext cx="1357800" cy="135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850" y="2752800"/>
            <a:ext cx="1403400" cy="140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7">
            <a:alphaModFix/>
          </a:blip>
          <a:srcRect b="18699" l="0" r="46279" t="0"/>
          <a:stretch/>
        </p:blipFill>
        <p:spPr>
          <a:xfrm>
            <a:off x="123700" y="3590042"/>
            <a:ext cx="1403400" cy="142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662575" y="2262600"/>
            <a:ext cx="15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Vaibhav Dixit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662575" y="4120450"/>
            <a:ext cx="15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Suhas Yogish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614250" y="4189850"/>
            <a:ext cx="15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Prashant Sirdhar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7758700" y="2209650"/>
            <a:ext cx="1574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Sameer Singh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533500" y="4248175"/>
            <a:ext cx="1875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Srinivas Sivakumar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Deliverables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and Dashboard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ML Model Comparison Visualization</a:t>
            </a:r>
            <a:endParaRPr b="1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25" y="1768650"/>
            <a:ext cx="5082679" cy="333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5569650" y="1946525"/>
            <a:ext cx="29967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Classifiers Used: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Decision Tree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Gaussian Naive Bayes 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Neural Network 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Random Forests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AutoNum type="arabicPeriod"/>
            </a:pPr>
            <a:r>
              <a:rPr lang="en" sz="1200">
                <a:solidFill>
                  <a:srgbClr val="999999"/>
                </a:solidFill>
              </a:rPr>
              <a:t>Support Vector Machines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The rolling windows used are a time frame of 5, 10, 20, 90 and 270 days.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0" y="0"/>
            <a:ext cx="914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Application</a:t>
            </a:r>
            <a:endParaRPr b="1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0" y="931975"/>
            <a:ext cx="1390601" cy="25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875" y="2095175"/>
            <a:ext cx="1390601" cy="25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1575" y="931975"/>
            <a:ext cx="1390601" cy="25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3300" y="931975"/>
            <a:ext cx="1390601" cy="251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2875" y="2095175"/>
            <a:ext cx="1390601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65000" y="3442000"/>
            <a:ext cx="1390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 Screen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569475" y="1740950"/>
            <a:ext cx="17994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Registration</a:t>
            </a:r>
            <a:r>
              <a:rPr b="1" lang="en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Screen</a:t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6" name="Google Shape;196;p29"/>
          <p:cNvSpPr txBox="1"/>
          <p:nvPr/>
        </p:nvSpPr>
        <p:spPr>
          <a:xfrm>
            <a:off x="3673425" y="3442000"/>
            <a:ext cx="13905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Login</a:t>
            </a: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Screen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5523625" y="1740950"/>
            <a:ext cx="1438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</a:t>
            </a:r>
            <a:r>
              <a:rPr b="1"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Screen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7281750" y="3442000"/>
            <a:ext cx="173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Preferences</a:t>
            </a:r>
            <a:r>
              <a:rPr b="1" lang="en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Screen</a:t>
            </a:r>
            <a:endParaRPr b="1"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Centvest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800"/>
              <a:t>An AI-powered micro-investment platform</a:t>
            </a:r>
            <a:endParaRPr sz="18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25" y="234528"/>
            <a:ext cx="2578100" cy="457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Introduction</a:t>
            </a:r>
            <a:endParaRPr b="1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9999"/>
                </a:solidFill>
              </a:rPr>
              <a:t>Centvest is a micro-investing platform, that enables individuals to round-up their daily purchases and invest in personally customized ETF portfolios.</a:t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100" y="2875000"/>
            <a:ext cx="3404900" cy="22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Problem?</a:t>
            </a:r>
            <a:endParaRPr b="1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77850" rtl="0" algn="l">
              <a:lnSpc>
                <a:spcPct val="11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A5A5A5"/>
                </a:solidFill>
              </a:rPr>
              <a:t>I do not have enough money to start!</a:t>
            </a:r>
            <a:endParaRPr b="1" sz="2400">
              <a:solidFill>
                <a:srgbClr val="A5A5A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A5A5A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A5A5A5"/>
                </a:solidFill>
              </a:rPr>
              <a:t>There is no easy and friendly way to learn.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600">
              <a:solidFill>
                <a:srgbClr val="A5A5A5"/>
              </a:solidFill>
            </a:endParaRPr>
          </a:p>
          <a:p>
            <a:pPr indent="0" lvl="0" marL="12700" marR="5080" rtl="0" algn="l">
              <a:lnSpc>
                <a:spcPct val="110000"/>
              </a:lnSpc>
              <a:spcBef>
                <a:spcPts val="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>
              <a:solidFill>
                <a:srgbClr val="999999"/>
              </a:solidFill>
            </a:endParaRPr>
          </a:p>
          <a:p>
            <a:pPr indent="0" lvl="0" marL="12700" marR="5080" rtl="0" algn="l">
              <a:lnSpc>
                <a:spcPct val="11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Consequences:</a:t>
            </a:r>
            <a:endParaRPr>
              <a:solidFill>
                <a:srgbClr val="FF0000"/>
              </a:solidFill>
            </a:endParaRPr>
          </a:p>
          <a:p>
            <a:pPr indent="0" lvl="0" marL="0" marR="5080" rtl="0" algn="l">
              <a:lnSpc>
                <a:spcPct val="11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FF0000"/>
                </a:solidFill>
              </a:rPr>
              <a:t>- Massive </a:t>
            </a:r>
            <a:r>
              <a:rPr b="1" lang="en" sz="1600">
                <a:solidFill>
                  <a:srgbClr val="FF0000"/>
                </a:solidFill>
              </a:rPr>
              <a:t>student debts</a:t>
            </a:r>
            <a:endParaRPr b="1" sz="1600">
              <a:solidFill>
                <a:srgbClr val="FF0000"/>
              </a:solidFill>
            </a:endParaRPr>
          </a:p>
          <a:p>
            <a:pPr indent="0" lvl="0" marL="12700" marR="5080" rtl="0" algn="l">
              <a:lnSpc>
                <a:spcPct val="110000"/>
              </a:lnSpc>
              <a:spcBef>
                <a:spcPts val="5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FF0000"/>
                </a:solidFill>
              </a:rPr>
              <a:t>- Victims of </a:t>
            </a:r>
            <a:r>
              <a:rPr b="1" lang="en" sz="1600">
                <a:solidFill>
                  <a:srgbClr val="FF0000"/>
                </a:solidFill>
              </a:rPr>
              <a:t>rising inflation and housing prices</a:t>
            </a:r>
            <a:r>
              <a:rPr lang="en" sz="1600">
                <a:solidFill>
                  <a:srgbClr val="FF0000"/>
                </a:solidFill>
              </a:rPr>
              <a:t> in an expensive market like Hong Kong</a:t>
            </a:r>
            <a:endParaRPr sz="1600">
              <a:solidFill>
                <a:srgbClr val="FF0000"/>
              </a:solidFill>
            </a:endParaRPr>
          </a:p>
          <a:p>
            <a:pPr indent="0" lvl="0" marL="12700" marR="5080" rtl="0" algn="l">
              <a:lnSpc>
                <a:spcPct val="11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rgbClr val="FF0000"/>
                </a:solidFill>
              </a:rPr>
              <a:t>- Lack of financial freedom leading to a </a:t>
            </a:r>
            <a:r>
              <a:rPr b="1" lang="en" sz="1600">
                <a:solidFill>
                  <a:srgbClr val="FF0000"/>
                </a:solidFill>
              </a:rPr>
              <a:t>financially insecure future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425" y="0"/>
            <a:ext cx="2966574" cy="166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Target Audience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812225"/>
            <a:ext cx="82221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77850" rtl="0" algn="l">
              <a:lnSpc>
                <a:spcPct val="111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400">
                <a:solidFill>
                  <a:srgbClr val="A5A5A5"/>
                </a:solidFill>
              </a:rPr>
              <a:t>Millennial Students who want to invest but don’t have the necessary skill set.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7425" y="0"/>
            <a:ext cx="2966574" cy="166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75" y="2818850"/>
            <a:ext cx="1640400" cy="218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7838" y="2818850"/>
            <a:ext cx="1640400" cy="218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025" y="2865120"/>
            <a:ext cx="1640400" cy="21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0774" y="2865275"/>
            <a:ext cx="1640400" cy="218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299" y="2865275"/>
            <a:ext cx="1640400" cy="218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Solution </a:t>
            </a:r>
            <a:endParaRPr b="1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1919075"/>
            <a:ext cx="82221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l">
              <a:lnSpc>
                <a:spcPct val="11807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>
                <a:solidFill>
                  <a:srgbClr val="A5A5A5"/>
                </a:solidFill>
              </a:rPr>
              <a:t>Micro-investing</a:t>
            </a:r>
            <a:endParaRPr b="1" sz="2400">
              <a:solidFill>
                <a:srgbClr val="A5A5A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n" sz="1400">
                <a:solidFill>
                  <a:srgbClr val="999999"/>
                </a:solidFill>
              </a:rPr>
              <a:t>act of saving small amounts of money regularly to invest</a:t>
            </a:r>
            <a:endParaRPr sz="1400">
              <a:solidFill>
                <a:srgbClr val="A5A5A5"/>
              </a:solidFill>
            </a:endParaRPr>
          </a:p>
          <a:p>
            <a:pPr indent="0" lvl="0" marL="0" marR="5080" rtl="0" algn="l">
              <a:lnSpc>
                <a:spcPct val="11807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A5A5A5"/>
              </a:solidFill>
            </a:endParaRPr>
          </a:p>
          <a:p>
            <a:pPr indent="0" lvl="0" marL="0" marR="5080" rtl="0" algn="l">
              <a:lnSpc>
                <a:spcPct val="11807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5A5A5"/>
                </a:solidFill>
              </a:rPr>
              <a:t>Power of Compounding </a:t>
            </a:r>
            <a:endParaRPr>
              <a:solidFill>
                <a:srgbClr val="A5A5A5"/>
              </a:solidFill>
            </a:endParaRPr>
          </a:p>
          <a:p>
            <a:pPr indent="0" lvl="0" marL="0" marR="5080" rtl="0" algn="l">
              <a:lnSpc>
                <a:spcPct val="11807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5A5A5"/>
                </a:solidFill>
              </a:rPr>
              <a:t>Set-it and Forget-it Approach aka </a:t>
            </a:r>
            <a:r>
              <a:rPr b="1" lang="en" sz="2400">
                <a:solidFill>
                  <a:srgbClr val="A5A5A5"/>
                </a:solidFill>
              </a:rPr>
              <a:t>Passive Investing</a:t>
            </a:r>
            <a:endParaRPr b="1" sz="2400">
              <a:solidFill>
                <a:srgbClr val="A5A5A5"/>
              </a:solidFill>
            </a:endParaRPr>
          </a:p>
          <a:p>
            <a:pPr indent="0" lvl="0" marL="0" marR="5080" rtl="0" algn="l">
              <a:lnSpc>
                <a:spcPct val="118076"/>
              </a:lnSpc>
              <a:spcBef>
                <a:spcPts val="245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A5A5A5"/>
                </a:solidFill>
              </a:rPr>
              <a:t>Hassle-free and painless way to </a:t>
            </a:r>
            <a:r>
              <a:rPr b="1" lang="en" sz="2400">
                <a:solidFill>
                  <a:srgbClr val="A5A5A5"/>
                </a:solidFill>
              </a:rPr>
              <a:t>learn</a:t>
            </a:r>
            <a:r>
              <a:rPr lang="en">
                <a:solidFill>
                  <a:srgbClr val="A5A5A5"/>
                </a:solidFill>
              </a:rPr>
              <a:t> about finance</a:t>
            </a:r>
            <a:endParaRPr>
              <a:solidFill>
                <a:srgbClr val="A5A5A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000">
                <a:solidFill>
                  <a:srgbClr val="999999"/>
                </a:solidFill>
              </a:rPr>
              <a:t>EARLY-BIRD INVESTING</a:t>
            </a:r>
            <a:endParaRPr b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Background</a:t>
            </a:r>
            <a:endParaRPr b="1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83778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Efficient Market Hypothesis (EMH)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Predicting ETF prices</a:t>
            </a:r>
            <a:endParaRPr sz="2400">
              <a:solidFill>
                <a:srgbClr val="99999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" sz="2400">
                <a:solidFill>
                  <a:srgbClr val="999999"/>
                </a:solidFill>
              </a:rPr>
              <a:t>AI in finance</a:t>
            </a:r>
            <a:endParaRPr sz="2400">
              <a:solidFill>
                <a:srgbClr val="999999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525" y="2926825"/>
            <a:ext cx="4673175" cy="19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26090" y="10642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/>
              <a:t>The Product</a:t>
            </a:r>
            <a:endParaRPr b="1"/>
          </a:p>
        </p:txBody>
      </p:sp>
      <p:sp>
        <p:nvSpPr>
          <p:cNvPr id="118" name="Google Shape;118;p20"/>
          <p:cNvSpPr txBox="1"/>
          <p:nvPr/>
        </p:nvSpPr>
        <p:spPr>
          <a:xfrm>
            <a:off x="3487275" y="357800"/>
            <a:ext cx="52362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r>
              <a:rPr b="0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Link your </a:t>
            </a: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credit/debit card</a:t>
            </a:r>
            <a:r>
              <a:rPr b="0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to the Centvest app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b="0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Buy a Starbucks Frappuccino; we round-up the transaction to the nearest dollar and invest it.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Step 3: </a:t>
            </a:r>
            <a:r>
              <a:rPr b="0" i="0" lang="en" sz="18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Where? We invest in a diversified portfolio of ETFs customized based on your risk-profile.</a:t>
            </a:r>
            <a:endParaRPr b="0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Conservative Risk (Lower Returns but Safer)</a:t>
            </a:r>
            <a:endParaRPr sz="1800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CC4125"/>
                </a:solidFill>
                <a:latin typeface="Roboto"/>
                <a:ea typeface="Roboto"/>
                <a:cs typeface="Roboto"/>
                <a:sym typeface="Roboto"/>
              </a:rPr>
              <a:t>Moderate Risk (Balanced Risk profile)</a:t>
            </a:r>
            <a:endParaRPr sz="1800">
              <a:solidFill>
                <a:srgbClr val="CC412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Aggressive (High Returns but Riskier)</a:t>
            </a:r>
            <a:endParaRPr sz="1800">
              <a:solidFill>
                <a:srgbClr val="5B0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8500" y="2104725"/>
            <a:ext cx="4714899" cy="19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26090" y="10642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/>
              <a:t>The Product</a:t>
            </a:r>
            <a:endParaRPr b="1"/>
          </a:p>
        </p:txBody>
      </p:sp>
      <p:sp>
        <p:nvSpPr>
          <p:cNvPr id="125" name="Google Shape;125;p21"/>
          <p:cNvSpPr txBox="1"/>
          <p:nvPr/>
        </p:nvSpPr>
        <p:spPr>
          <a:xfrm>
            <a:off x="3414775" y="62925"/>
            <a:ext cx="52362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Additionally, you can learn about everything from </a:t>
            </a:r>
            <a:r>
              <a:rPr b="1"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taxes to retirement planning</a:t>
            </a: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from the likes of Warren Buffett</a:t>
            </a:r>
            <a:endParaRPr b="1" sz="1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Conversational UI aka Chatbots</a:t>
            </a:r>
            <a:endParaRPr b="1"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Texting is BIG (8.3B texts sent last year)</a:t>
            </a:r>
            <a:endParaRPr b="1"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Roboto"/>
              <a:buChar char="-"/>
            </a:pPr>
            <a:r>
              <a:rPr b="1" lang="en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Google’s NLP Algorithm</a:t>
            </a:r>
            <a:endParaRPr b="1"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For regulatory and legal requirements, </a:t>
            </a:r>
            <a:endParaRPr b="1"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" y="2214800"/>
            <a:ext cx="1065500" cy="90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78" y="2239175"/>
            <a:ext cx="845225" cy="8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438" y="2188887"/>
            <a:ext cx="954608" cy="95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8575" y="3898000"/>
            <a:ext cx="3404150" cy="88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8575" y="2214799"/>
            <a:ext cx="3404150" cy="9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